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143000" y="1122480"/>
            <a:ext cx="6857640" cy="2387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algn="ctr" defTabSz="685800">
              <a:lnSpc>
                <a:spcPct val="90000"/>
              </a:lnSpc>
              <a:buNone/>
            </a:pPr>
            <a:r>
              <a:rPr b="0" lang="en-US" sz="45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b="0" lang="en-US" sz="45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C062C09-DA4B-43D7-898A-B3900D0A46A8}" type="slidenum">
              <a: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1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en-US" sz="21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5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en-US" sz="15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35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en-US" sz="135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35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en-US" sz="135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30000" y="457200"/>
            <a:ext cx="2948760" cy="1599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3887280" y="987480"/>
            <a:ext cx="4628880" cy="4873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1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1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85716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2002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5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15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154296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5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15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630000" y="2057400"/>
            <a:ext cx="2948760" cy="3811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685800">
              <a:lnSpc>
                <a:spcPct val="90000"/>
              </a:lnSpc>
              <a:spcBef>
                <a:spcPts val="751"/>
              </a:spcBef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1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 type="dt" idx="28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0" name="PlaceHolder 5"/>
          <p:cNvSpPr>
            <a:spLocks noGrp="1"/>
          </p:cNvSpPr>
          <p:nvPr>
            <p:ph type="ftr" idx="29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" name="PlaceHolder 6"/>
          <p:cNvSpPr>
            <a:spLocks noGrp="1"/>
          </p:cNvSpPr>
          <p:nvPr>
            <p:ph type="sldNum" idx="30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8F90693-2F73-470D-832F-C882D56E1500}" type="slidenum">
              <a: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30000" y="457200"/>
            <a:ext cx="2948760" cy="1599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3887280" y="987480"/>
            <a:ext cx="4628880" cy="4873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630000" y="2057400"/>
            <a:ext cx="2948760" cy="3811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685800">
              <a:lnSpc>
                <a:spcPct val="90000"/>
              </a:lnSpc>
              <a:spcBef>
                <a:spcPts val="751"/>
              </a:spcBef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1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dt" idx="31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" name="PlaceHolder 5"/>
          <p:cNvSpPr>
            <a:spLocks noGrp="1"/>
          </p:cNvSpPr>
          <p:nvPr>
            <p:ph type="ftr" idx="32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&lt;footer&gt;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" name="PlaceHolder 6"/>
          <p:cNvSpPr>
            <a:spLocks noGrp="1"/>
          </p:cNvSpPr>
          <p:nvPr>
            <p:ph type="sldNum" idx="33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312C9A4-F78C-4381-BF7E-1DD3CBB4DCB4}" type="slidenum">
              <a: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0" lang="en-US" sz="33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b="0" lang="en-US" sz="33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1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1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85716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5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15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2002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35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135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154296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35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135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dt" idx="4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ftr" idx="5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5"/>
          <p:cNvSpPr>
            <a:spLocks noGrp="1"/>
          </p:cNvSpPr>
          <p:nvPr>
            <p:ph type="sldNum" idx="6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D843F08-9CA6-4724-AB1B-CD27A6448716}" type="slidenum">
              <a: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543720" y="365040"/>
            <a:ext cx="1971360" cy="5811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0" lang="en-US" sz="33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b="0" lang="en-US" sz="33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628560" y="365040"/>
            <a:ext cx="5800320" cy="5811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1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1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85716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5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15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2002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35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135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154296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35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135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dt" idx="7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" name="PlaceHolder 4"/>
          <p:cNvSpPr>
            <a:spLocks noGrp="1"/>
          </p:cNvSpPr>
          <p:nvPr>
            <p:ph type="ftr" idx="8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PlaceHolder 5"/>
          <p:cNvSpPr>
            <a:spLocks noGrp="1"/>
          </p:cNvSpPr>
          <p:nvPr>
            <p:ph type="sldNum" idx="9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A5326D4-0151-47AD-B35C-40EC74C2EDA1}" type="slidenum">
              <a: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0" lang="en-US" sz="33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b="0" lang="en-US" sz="33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1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1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85716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5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15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2002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35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135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154296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35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135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0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11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sldNum" idx="12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439BE66-F97C-426A-8DF9-17AD1F12FCFA}" type="slidenum">
              <a: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23880" y="1709640"/>
            <a:ext cx="7886520" cy="2852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0" lang="en-US" sz="45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b="0" lang="en-US" sz="45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623880" y="4589640"/>
            <a:ext cx="7886520" cy="1499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685800">
              <a:lnSpc>
                <a:spcPct val="90000"/>
              </a:lnSpc>
              <a:spcBef>
                <a:spcPts val="751"/>
              </a:spcBef>
              <a:buNone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dt" idx="13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ftr" idx="14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5"/>
          <p:cNvSpPr>
            <a:spLocks noGrp="1"/>
          </p:cNvSpPr>
          <p:nvPr>
            <p:ph type="sldNum" idx="15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9E1F1A3-63A8-4963-90CB-5948CC4ABC69}" type="slidenum">
              <a: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0" lang="en-US" sz="33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b="0" lang="en-US" sz="33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8584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1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1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85716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5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15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2002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35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135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154296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35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135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4629240" y="1825560"/>
            <a:ext cx="388584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1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1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85716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5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15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2002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35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135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154296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35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135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dt" idx="16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" name="PlaceHolder 5"/>
          <p:cNvSpPr>
            <a:spLocks noGrp="1"/>
          </p:cNvSpPr>
          <p:nvPr>
            <p:ph type="ftr" idx="17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" name="PlaceHolder 6"/>
          <p:cNvSpPr>
            <a:spLocks noGrp="1"/>
          </p:cNvSpPr>
          <p:nvPr>
            <p:ph type="sldNum" idx="18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F2924FC-5B20-4849-9BAE-E4B0AB99FBE2}" type="slidenum">
              <a: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30000" y="365040"/>
            <a:ext cx="788652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0" lang="en-US" sz="33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b="0" lang="en-US" sz="33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30000" y="1681200"/>
            <a:ext cx="3867840" cy="823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685800">
              <a:lnSpc>
                <a:spcPct val="90000"/>
              </a:lnSpc>
              <a:spcBef>
                <a:spcPts val="751"/>
              </a:spcBef>
              <a:buNone/>
              <a:tabLst>
                <a:tab algn="l" pos="0"/>
              </a:tabLst>
            </a:pPr>
            <a:r>
              <a:rPr b="1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630000" y="2505240"/>
            <a:ext cx="3867840" cy="3684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1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1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85716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5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15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2002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35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135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154296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35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135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4629240" y="1681200"/>
            <a:ext cx="3886920" cy="823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685800">
              <a:lnSpc>
                <a:spcPct val="90000"/>
              </a:lnSpc>
              <a:spcBef>
                <a:spcPts val="751"/>
              </a:spcBef>
              <a:buNone/>
              <a:tabLst>
                <a:tab algn="l" pos="0"/>
              </a:tabLst>
            </a:pPr>
            <a:r>
              <a:rPr b="1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629240" y="2505240"/>
            <a:ext cx="3886920" cy="3684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171360" indent="-171360" defTabSz="6858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1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1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5144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85716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5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15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20024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35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135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1542960" indent="-17136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35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135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dt" idx="19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ftr" idx="20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" name="PlaceHolder 8"/>
          <p:cNvSpPr>
            <a:spLocks noGrp="1"/>
          </p:cNvSpPr>
          <p:nvPr>
            <p:ph type="sldNum" idx="21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6E18549-4062-441D-B99D-F8C24924B3AB}" type="slidenum">
              <a: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685800">
              <a:lnSpc>
                <a:spcPct val="90000"/>
              </a:lnSpc>
              <a:buNone/>
            </a:pPr>
            <a:r>
              <a:rPr b="0" lang="en-US" sz="33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Click to edit Master title style</a:t>
            </a:r>
            <a:endParaRPr b="0" lang="en-US" sz="33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dt" idx="22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ftr" idx="23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sldNum" idx="24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C2F4001-B7CF-40E2-8DEA-B9F5E1ECFB29}" type="slidenum">
              <a: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dt" idx="25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ftr" idx="26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sldNum" idx="27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064D39D-7CBF-40DA-B46A-C183582AFA04}" type="slidenum">
              <a: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2.png"/><Relationship Id="rId3" Type="http://schemas.openxmlformats.org/officeDocument/2006/relationships/image" Target="../media/image2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slideLayout" Target="../slideLayouts/slideLayout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2.png"/><Relationship Id="rId3" Type="http://schemas.openxmlformats.org/officeDocument/2006/relationships/image" Target="../media/image2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slideLayout" Target="../slideLayouts/slideLayout4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2.png"/><Relationship Id="rId3" Type="http://schemas.openxmlformats.org/officeDocument/2006/relationships/image" Target="../media/image2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slideLayout" Target="../slideLayouts/slideLayout4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2.png"/><Relationship Id="rId3" Type="http://schemas.openxmlformats.org/officeDocument/2006/relationships/image" Target="../media/image2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slideLayout" Target="../slideLayouts/slideLayout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2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4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2.png"/><Relationship Id="rId3" Type="http://schemas.openxmlformats.org/officeDocument/2006/relationships/image" Target="../media/image2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slideLayout" Target="../slideLayouts/slideLayout4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2.png"/><Relationship Id="rId3" Type="http://schemas.openxmlformats.org/officeDocument/2006/relationships/image" Target="../media/image2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slideLayout" Target="../slideLayouts/slideLayout4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2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4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2.png"/><Relationship Id="rId3" Type="http://schemas.openxmlformats.org/officeDocument/2006/relationships/image" Target="../media/image2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slideLayout" Target="../slideLayouts/slideLayout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1" descr=""/>
          <p:cNvPicPr/>
          <p:nvPr/>
        </p:nvPicPr>
        <p:blipFill>
          <a:blip r:embed="rId1"/>
          <a:stretch/>
        </p:blipFill>
        <p:spPr>
          <a:xfrm>
            <a:off x="678600" y="5013000"/>
            <a:ext cx="3389040" cy="12956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59" name="Group 7"/>
          <p:cNvGrpSpPr/>
          <p:nvPr/>
        </p:nvGrpSpPr>
        <p:grpSpPr>
          <a:xfrm>
            <a:off x="8064360" y="5857920"/>
            <a:ext cx="215640" cy="215640"/>
            <a:chOff x="8064360" y="5857920"/>
            <a:chExt cx="215640" cy="215640"/>
          </a:xfrm>
        </p:grpSpPr>
        <p:sp>
          <p:nvSpPr>
            <p:cNvPr id="60" name="Rectangle 8"/>
            <p:cNvSpPr/>
            <p:nvPr/>
          </p:nvSpPr>
          <p:spPr>
            <a:xfrm>
              <a:off x="8064360" y="5857920"/>
              <a:ext cx="215640" cy="21564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1" name="Rectangle 9"/>
            <p:cNvSpPr/>
            <p:nvPr/>
          </p:nvSpPr>
          <p:spPr>
            <a:xfrm>
              <a:off x="8136000" y="5929200"/>
              <a:ext cx="72720" cy="72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28080" bIns="2808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</p:grpSp>
      <p:grpSp>
        <p:nvGrpSpPr>
          <p:cNvPr id="62" name="Group 13"/>
          <p:cNvGrpSpPr/>
          <p:nvPr/>
        </p:nvGrpSpPr>
        <p:grpSpPr>
          <a:xfrm>
            <a:off x="6624360" y="5857920"/>
            <a:ext cx="215640" cy="215640"/>
            <a:chOff x="6624360" y="5857920"/>
            <a:chExt cx="215640" cy="215640"/>
          </a:xfrm>
        </p:grpSpPr>
        <p:sp>
          <p:nvSpPr>
            <p:cNvPr id="63" name="Rectangle 14"/>
            <p:cNvSpPr/>
            <p:nvPr/>
          </p:nvSpPr>
          <p:spPr>
            <a:xfrm>
              <a:off x="6624360" y="5857920"/>
              <a:ext cx="215640" cy="21564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4" name="Rectangle 15"/>
            <p:cNvSpPr/>
            <p:nvPr/>
          </p:nvSpPr>
          <p:spPr>
            <a:xfrm>
              <a:off x="6695640" y="5929200"/>
              <a:ext cx="72720" cy="72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28080" bIns="2808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65" name="Rectangle 20"/>
          <p:cNvSpPr/>
          <p:nvPr/>
        </p:nvSpPr>
        <p:spPr>
          <a:xfrm>
            <a:off x="8064360" y="4417920"/>
            <a:ext cx="215640" cy="215640"/>
          </a:xfrm>
          <a:prstGeom prst="rect">
            <a:avLst/>
          </a:prstGeom>
          <a:solidFill>
            <a:srgbClr val="1da6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6" name="Rectangle 21"/>
          <p:cNvSpPr/>
          <p:nvPr/>
        </p:nvSpPr>
        <p:spPr>
          <a:xfrm>
            <a:off x="8136000" y="4489200"/>
            <a:ext cx="72720" cy="72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28080" bIns="2808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grpSp>
        <p:nvGrpSpPr>
          <p:cNvPr id="67" name="Group 16"/>
          <p:cNvGrpSpPr/>
          <p:nvPr/>
        </p:nvGrpSpPr>
        <p:grpSpPr>
          <a:xfrm>
            <a:off x="5184000" y="5857920"/>
            <a:ext cx="215640" cy="215640"/>
            <a:chOff x="5184000" y="5857920"/>
            <a:chExt cx="215640" cy="215640"/>
          </a:xfrm>
        </p:grpSpPr>
        <p:sp>
          <p:nvSpPr>
            <p:cNvPr id="68" name="Rectangle 17"/>
            <p:cNvSpPr/>
            <p:nvPr/>
          </p:nvSpPr>
          <p:spPr>
            <a:xfrm>
              <a:off x="5184000" y="5857920"/>
              <a:ext cx="215640" cy="21564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9" name="Rectangle 18"/>
            <p:cNvSpPr/>
            <p:nvPr/>
          </p:nvSpPr>
          <p:spPr>
            <a:xfrm>
              <a:off x="5255640" y="5929200"/>
              <a:ext cx="72720" cy="72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28080" bIns="2808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</p:grpSp>
      <p:grpSp>
        <p:nvGrpSpPr>
          <p:cNvPr id="70" name="Group 22"/>
          <p:cNvGrpSpPr/>
          <p:nvPr/>
        </p:nvGrpSpPr>
        <p:grpSpPr>
          <a:xfrm>
            <a:off x="6624360" y="4417920"/>
            <a:ext cx="215640" cy="215640"/>
            <a:chOff x="6624360" y="4417920"/>
            <a:chExt cx="215640" cy="215640"/>
          </a:xfrm>
        </p:grpSpPr>
        <p:sp>
          <p:nvSpPr>
            <p:cNvPr id="71" name="Rectangle 23"/>
            <p:cNvSpPr/>
            <p:nvPr/>
          </p:nvSpPr>
          <p:spPr>
            <a:xfrm>
              <a:off x="6624360" y="4417920"/>
              <a:ext cx="215640" cy="21564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2" name="Rectangle 24"/>
            <p:cNvSpPr/>
            <p:nvPr/>
          </p:nvSpPr>
          <p:spPr>
            <a:xfrm>
              <a:off x="6695640" y="4489200"/>
              <a:ext cx="72720" cy="72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28080" bIns="2808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</p:grpSp>
      <p:grpSp>
        <p:nvGrpSpPr>
          <p:cNvPr id="73" name="Group 25"/>
          <p:cNvGrpSpPr/>
          <p:nvPr/>
        </p:nvGrpSpPr>
        <p:grpSpPr>
          <a:xfrm>
            <a:off x="8064360" y="2977560"/>
            <a:ext cx="215640" cy="215640"/>
            <a:chOff x="8064360" y="2977560"/>
            <a:chExt cx="215640" cy="215640"/>
          </a:xfrm>
        </p:grpSpPr>
        <p:sp>
          <p:nvSpPr>
            <p:cNvPr id="74" name="Rectangle 26"/>
            <p:cNvSpPr/>
            <p:nvPr/>
          </p:nvSpPr>
          <p:spPr>
            <a:xfrm>
              <a:off x="8064360" y="2977560"/>
              <a:ext cx="215640" cy="21564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5" name="Rectangle 27"/>
            <p:cNvSpPr/>
            <p:nvPr/>
          </p:nvSpPr>
          <p:spPr>
            <a:xfrm>
              <a:off x="8136000" y="3049200"/>
              <a:ext cx="72720" cy="72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28080" bIns="2808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76" name="TextBox 29"/>
          <p:cNvSpPr/>
          <p:nvPr/>
        </p:nvSpPr>
        <p:spPr>
          <a:xfrm>
            <a:off x="797040" y="921240"/>
            <a:ext cx="766116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3600" strike="noStrike" u="none">
                <a:solidFill>
                  <a:schemeClr val="dk1"/>
                </a:solidFill>
                <a:effectLst/>
                <a:uFillTx/>
                <a:latin typeface="UT Sans Bold"/>
              </a:rPr>
              <a:t>Contabilitatea financiară a societății Gourmet Hungaricum S.R.L.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TextBox 28"/>
          <p:cNvSpPr/>
          <p:nvPr/>
        </p:nvSpPr>
        <p:spPr>
          <a:xfrm>
            <a:off x="863640" y="2516040"/>
            <a:ext cx="360000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o-RO" sz="2400" strike="noStrike" u="none">
                <a:solidFill>
                  <a:schemeClr val="dk1"/>
                </a:solidFill>
                <a:effectLst/>
                <a:uFillTx/>
                <a:latin typeface="UT Sans Bold"/>
              </a:rPr>
              <a:t>NEDELEA Valer Ion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roup 3"/>
          <p:cNvGrpSpPr/>
          <p:nvPr/>
        </p:nvGrpSpPr>
        <p:grpSpPr>
          <a:xfrm>
            <a:off x="8460360" y="6237360"/>
            <a:ext cx="215640" cy="215640"/>
            <a:chOff x="8460360" y="6237360"/>
            <a:chExt cx="215640" cy="215640"/>
          </a:xfrm>
        </p:grpSpPr>
        <p:sp>
          <p:nvSpPr>
            <p:cNvPr id="120" name="Rectangle 4"/>
            <p:cNvSpPr/>
            <p:nvPr/>
          </p:nvSpPr>
          <p:spPr>
            <a:xfrm>
              <a:off x="8460360" y="6237360"/>
              <a:ext cx="215640" cy="21564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21" name="Rectangle 5"/>
            <p:cNvSpPr/>
            <p:nvPr/>
          </p:nvSpPr>
          <p:spPr>
            <a:xfrm>
              <a:off x="8532000" y="6308640"/>
              <a:ext cx="72720" cy="72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28080" bIns="2808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122" name="TextBox 6"/>
          <p:cNvSpPr/>
          <p:nvPr/>
        </p:nvSpPr>
        <p:spPr>
          <a:xfrm>
            <a:off x="611640" y="1376640"/>
            <a:ext cx="8064360" cy="440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 indent="-343080" algn="just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4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Concluzii și propuneri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1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Redresare cu temei real: performanța operațională a revenit pe pozitiv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2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Atenția se mută pe lichiditate și pe echilibrul structural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3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Restructurarea datoriilor pe termen lung și optimizarea stocurilor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4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Corelarea costurilor cu personalul cu productivitatea; monitorizare trimestrială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3" name="Picture 1" descr=""/>
          <p:cNvPicPr/>
          <p:nvPr/>
        </p:nvPicPr>
        <p:blipFill>
          <a:blip r:embed="rId5"/>
          <a:stretch/>
        </p:blipFill>
        <p:spPr>
          <a:xfrm>
            <a:off x="395640" y="332640"/>
            <a:ext cx="1688400" cy="477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roup 3"/>
          <p:cNvGrpSpPr/>
          <p:nvPr/>
        </p:nvGrpSpPr>
        <p:grpSpPr>
          <a:xfrm>
            <a:off x="8460360" y="6237360"/>
            <a:ext cx="215640" cy="215640"/>
            <a:chOff x="8460360" y="6237360"/>
            <a:chExt cx="215640" cy="215640"/>
          </a:xfrm>
        </p:grpSpPr>
        <p:sp>
          <p:nvSpPr>
            <p:cNvPr id="79" name="Rectangle 4"/>
            <p:cNvSpPr/>
            <p:nvPr/>
          </p:nvSpPr>
          <p:spPr>
            <a:xfrm>
              <a:off x="8460360" y="6237360"/>
              <a:ext cx="215640" cy="21564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80" name="Rectangle 5"/>
            <p:cNvSpPr/>
            <p:nvPr/>
          </p:nvSpPr>
          <p:spPr>
            <a:xfrm>
              <a:off x="8532000" y="6308640"/>
              <a:ext cx="72720" cy="72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28080" bIns="2808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81" name="TextBox 6"/>
          <p:cNvSpPr/>
          <p:nvPr/>
        </p:nvSpPr>
        <p:spPr>
          <a:xfrm>
            <a:off x="611640" y="1376640"/>
            <a:ext cx="8064360" cy="259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 indent="-343080" algn="just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4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Prezentarea societății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1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Gourmet Hungaricum S.R.L. – restaurant cu bucătărie tradițională maghiară și transilvăneană, în Brașov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2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Obiect de activitate: restaurante (CAEN 5610) – servire la masă, meniu pe categorii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3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Cifra de afaceri 2025: 2.543.426 lei (+17,85% față de 2024)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4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Patrimoniu de circa 1,33 mil. lei, format preponderent din active imobilizate (spațiu, dotări de bucătărie)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2" name="Picture 1" descr=""/>
          <p:cNvPicPr/>
          <p:nvPr/>
        </p:nvPicPr>
        <p:blipFill>
          <a:blip r:embed="rId5"/>
          <a:stretch/>
        </p:blipFill>
        <p:spPr>
          <a:xfrm>
            <a:off x="395640" y="332640"/>
            <a:ext cx="1688400" cy="477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roup 3"/>
          <p:cNvGrpSpPr/>
          <p:nvPr/>
        </p:nvGrpSpPr>
        <p:grpSpPr>
          <a:xfrm>
            <a:off x="8460360" y="6237360"/>
            <a:ext cx="215640" cy="215640"/>
            <a:chOff x="8460360" y="6237360"/>
            <a:chExt cx="215640" cy="215640"/>
          </a:xfrm>
        </p:grpSpPr>
        <p:sp>
          <p:nvSpPr>
            <p:cNvPr id="84" name="Rectangle 4"/>
            <p:cNvSpPr/>
            <p:nvPr/>
          </p:nvSpPr>
          <p:spPr>
            <a:xfrm>
              <a:off x="8460360" y="6237360"/>
              <a:ext cx="215640" cy="21564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85" name="Rectangle 5"/>
            <p:cNvSpPr/>
            <p:nvPr/>
          </p:nvSpPr>
          <p:spPr>
            <a:xfrm>
              <a:off x="8532000" y="6308640"/>
              <a:ext cx="72720" cy="72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28080" bIns="2808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86" name="TextBox 6"/>
          <p:cNvSpPr/>
          <p:nvPr/>
        </p:nvSpPr>
        <p:spPr>
          <a:xfrm>
            <a:off x="611640" y="1376640"/>
            <a:ext cx="8064360" cy="440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 indent="-343080" algn="just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4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Contabilitatea financiară a societății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1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Contabilitate în partidă dublă, conform Legii contabilității 82/1991 și OMFP 1802/2014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2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Situații financiare anuale: bilanțul prescurtat (F10) și contul de profit și pierdere (F20)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3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Rezultatul exercițiului se reflectă în capitalurile proprii (autofinanțare)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4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Diagnosticul economico-financiar se face pe datele oficiale 2024 și 2025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7" name="Picture 1" descr=""/>
          <p:cNvPicPr/>
          <p:nvPr/>
        </p:nvPicPr>
        <p:blipFill>
          <a:blip r:embed="rId5"/>
          <a:stretch/>
        </p:blipFill>
        <p:spPr>
          <a:xfrm>
            <a:off x="395640" y="332640"/>
            <a:ext cx="1688400" cy="477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roup 3"/>
          <p:cNvGrpSpPr/>
          <p:nvPr/>
        </p:nvGrpSpPr>
        <p:grpSpPr>
          <a:xfrm>
            <a:off x="8460360" y="6237360"/>
            <a:ext cx="215640" cy="215640"/>
            <a:chOff x="8460360" y="6237360"/>
            <a:chExt cx="215640" cy="215640"/>
          </a:xfrm>
        </p:grpSpPr>
        <p:sp>
          <p:nvSpPr>
            <p:cNvPr id="89" name="Rectangle 4"/>
            <p:cNvSpPr/>
            <p:nvPr/>
          </p:nvSpPr>
          <p:spPr>
            <a:xfrm>
              <a:off x="8460360" y="6237360"/>
              <a:ext cx="215640" cy="21564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90" name="Rectangle 5"/>
            <p:cNvSpPr/>
            <p:nvPr/>
          </p:nvSpPr>
          <p:spPr>
            <a:xfrm>
              <a:off x="8532000" y="6308640"/>
              <a:ext cx="72720" cy="72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28080" bIns="2808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91" name="TextBox 6"/>
          <p:cNvSpPr/>
          <p:nvPr/>
        </p:nvSpPr>
        <p:spPr>
          <a:xfrm>
            <a:off x="611640" y="1376640"/>
            <a:ext cx="8064360" cy="1675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 indent="-343080" algn="just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4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Contul de profit și pierdere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1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Cifra de afaceri: +17,85% -&gt; 2.543.426 lei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2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Cheltuieli totale: +9,67% (cresc mai lent decât veniturile)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3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Rezultat net: de la −42.711 lei (2024) la +81.854 lei (2025)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4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Rata cheltuielilor de exploatare: 101,85% -&gt; 96,92%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2" name="Picture 1" descr=""/>
          <p:cNvPicPr/>
          <p:nvPr/>
        </p:nvPicPr>
        <p:blipFill>
          <a:blip r:embed="rId5"/>
          <a:stretch/>
        </p:blipFill>
        <p:spPr>
          <a:xfrm>
            <a:off x="395640" y="332640"/>
            <a:ext cx="1688400" cy="477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Group 3"/>
          <p:cNvGrpSpPr/>
          <p:nvPr/>
        </p:nvGrpSpPr>
        <p:grpSpPr>
          <a:xfrm>
            <a:off x="8460360" y="6237360"/>
            <a:ext cx="215640" cy="215640"/>
            <a:chOff x="8460360" y="6237360"/>
            <a:chExt cx="215640" cy="215640"/>
          </a:xfrm>
        </p:grpSpPr>
        <p:sp>
          <p:nvSpPr>
            <p:cNvPr id="94" name="Rectangle 4"/>
            <p:cNvSpPr/>
            <p:nvPr/>
          </p:nvSpPr>
          <p:spPr>
            <a:xfrm>
              <a:off x="8460360" y="6237360"/>
              <a:ext cx="215640" cy="21564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95" name="Rectangle 5"/>
            <p:cNvSpPr/>
            <p:nvPr/>
          </p:nvSpPr>
          <p:spPr>
            <a:xfrm>
              <a:off x="8532000" y="6308640"/>
              <a:ext cx="72720" cy="72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28080" bIns="2808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96" name="TextBox 6"/>
          <p:cNvSpPr/>
          <p:nvPr/>
        </p:nvSpPr>
        <p:spPr>
          <a:xfrm>
            <a:off x="611640" y="1376640"/>
            <a:ext cx="8064360" cy="198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 indent="-343080" algn="just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4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Rentabilitatea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1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Toți indicatorii de rentabilitate au trecut din zona negativă în cea pozitivă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2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Rata rentabilității financiare: 13,55%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3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Redresarea vine din decalajul venituri-cheltuieli, nu dintr-un eveniment izolat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7" name="Picture 1" descr=""/>
          <p:cNvPicPr/>
          <p:nvPr/>
        </p:nvPicPr>
        <p:blipFill>
          <a:blip r:embed="rId4"/>
          <a:stretch/>
        </p:blipFill>
        <p:spPr>
          <a:xfrm>
            <a:off x="395640" y="332640"/>
            <a:ext cx="1688400" cy="477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3"/>
          <p:cNvGrpSpPr/>
          <p:nvPr/>
        </p:nvGrpSpPr>
        <p:grpSpPr>
          <a:xfrm>
            <a:off x="8460360" y="6237360"/>
            <a:ext cx="215640" cy="215640"/>
            <a:chOff x="8460360" y="6237360"/>
            <a:chExt cx="215640" cy="215640"/>
          </a:xfrm>
        </p:grpSpPr>
        <p:sp>
          <p:nvSpPr>
            <p:cNvPr id="99" name="Rectangle 4"/>
            <p:cNvSpPr/>
            <p:nvPr/>
          </p:nvSpPr>
          <p:spPr>
            <a:xfrm>
              <a:off x="8460360" y="6237360"/>
              <a:ext cx="215640" cy="21564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00" name="Rectangle 5"/>
            <p:cNvSpPr/>
            <p:nvPr/>
          </p:nvSpPr>
          <p:spPr>
            <a:xfrm>
              <a:off x="8532000" y="6308640"/>
              <a:ext cx="72720" cy="72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28080" bIns="2808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101" name="TextBox 6"/>
          <p:cNvSpPr/>
          <p:nvPr/>
        </p:nvSpPr>
        <p:spPr>
          <a:xfrm>
            <a:off x="611640" y="1376640"/>
            <a:ext cx="8064360" cy="440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 indent="-343080" algn="just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4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Structura financiară și solvabilitatea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1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Activele acoperă datoriile totale de circa 1,7 ori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2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Grad de îndatorare: 58,3%; autonomie financiară: 41,7%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3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Datoriile pe termen lung reduse cu peste 40%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4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Consolidare pe seama profitului reinvestit (autofinanțare)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2" name="Picture 1" descr=""/>
          <p:cNvPicPr/>
          <p:nvPr/>
        </p:nvPicPr>
        <p:blipFill>
          <a:blip r:embed="rId5"/>
          <a:stretch/>
        </p:blipFill>
        <p:spPr>
          <a:xfrm>
            <a:off x="395640" y="332640"/>
            <a:ext cx="1688400" cy="477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3" name="Picture 7" descr="grafic-indicatori.png"/>
          <p:cNvPicPr/>
          <p:nvPr/>
        </p:nvPicPr>
        <p:blipFill>
          <a:blip r:embed="rId6"/>
          <a:stretch/>
        </p:blipFill>
        <p:spPr>
          <a:xfrm>
            <a:off x="2048400" y="3246120"/>
            <a:ext cx="5047200" cy="3200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3"/>
          <p:cNvGrpSpPr/>
          <p:nvPr/>
        </p:nvGrpSpPr>
        <p:grpSpPr>
          <a:xfrm>
            <a:off x="8460360" y="6237360"/>
            <a:ext cx="215640" cy="215640"/>
            <a:chOff x="8460360" y="6237360"/>
            <a:chExt cx="215640" cy="215640"/>
          </a:xfrm>
        </p:grpSpPr>
        <p:sp>
          <p:nvSpPr>
            <p:cNvPr id="105" name="Rectangle 4"/>
            <p:cNvSpPr/>
            <p:nvPr/>
          </p:nvSpPr>
          <p:spPr>
            <a:xfrm>
              <a:off x="8460360" y="6237360"/>
              <a:ext cx="215640" cy="21564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06" name="Rectangle 5"/>
            <p:cNvSpPr/>
            <p:nvPr/>
          </p:nvSpPr>
          <p:spPr>
            <a:xfrm>
              <a:off x="8532000" y="6308640"/>
              <a:ext cx="72720" cy="72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28080" bIns="2808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107" name="TextBox 6"/>
          <p:cNvSpPr/>
          <p:nvPr/>
        </p:nvSpPr>
        <p:spPr>
          <a:xfrm>
            <a:off x="611640" y="1376640"/>
            <a:ext cx="8064360" cy="198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 indent="-343080" algn="just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4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Lichiditatea — punctul vulnerabil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1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Lichiditate curentă 0,153 * rapidă 0,064 * imediată 0,036 – sub pragurile normale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2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Fond de rulment negativ: −645.272 lei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3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Active imobilizate finanțate parțial din resurse pe termen scurt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4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Fragilitate structurală, nu conjuncturală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8" name="Picture 1" descr=""/>
          <p:cNvPicPr/>
          <p:nvPr/>
        </p:nvPicPr>
        <p:blipFill>
          <a:blip r:embed="rId5"/>
          <a:stretch/>
        </p:blipFill>
        <p:spPr>
          <a:xfrm>
            <a:off x="395640" y="332640"/>
            <a:ext cx="1688400" cy="477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Group 3"/>
          <p:cNvGrpSpPr/>
          <p:nvPr/>
        </p:nvGrpSpPr>
        <p:grpSpPr>
          <a:xfrm>
            <a:off x="8460360" y="6237360"/>
            <a:ext cx="215640" cy="215640"/>
            <a:chOff x="8460360" y="6237360"/>
            <a:chExt cx="215640" cy="215640"/>
          </a:xfrm>
        </p:grpSpPr>
        <p:sp>
          <p:nvSpPr>
            <p:cNvPr id="110" name="Rectangle 4"/>
            <p:cNvSpPr/>
            <p:nvPr/>
          </p:nvSpPr>
          <p:spPr>
            <a:xfrm>
              <a:off x="8460360" y="6237360"/>
              <a:ext cx="215640" cy="21564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11" name="Rectangle 5"/>
            <p:cNvSpPr/>
            <p:nvPr/>
          </p:nvSpPr>
          <p:spPr>
            <a:xfrm>
              <a:off x="8532000" y="6308640"/>
              <a:ext cx="72720" cy="72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28080" bIns="2808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112" name="TextBox 6"/>
          <p:cNvSpPr/>
          <p:nvPr/>
        </p:nvSpPr>
        <p:spPr>
          <a:xfrm>
            <a:off x="611640" y="1376640"/>
            <a:ext cx="8064360" cy="137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 indent="-343080" algn="just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4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Gestiunea resurselor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1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Durata medie de încasare a creanțelor: circa 3 zile (foarte bună)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2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Cheltuieli cu personalul: +21,10% (30,39% din total)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3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Stocuri: +84,53% -&gt; rotație încetinită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3" name="Picture 1" descr=""/>
          <p:cNvPicPr/>
          <p:nvPr/>
        </p:nvPicPr>
        <p:blipFill>
          <a:blip r:embed="rId4"/>
          <a:stretch/>
        </p:blipFill>
        <p:spPr>
          <a:xfrm>
            <a:off x="395640" y="332640"/>
            <a:ext cx="1688400" cy="477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roup 3"/>
          <p:cNvGrpSpPr/>
          <p:nvPr/>
        </p:nvGrpSpPr>
        <p:grpSpPr>
          <a:xfrm>
            <a:off x="8460360" y="6237360"/>
            <a:ext cx="215640" cy="215640"/>
            <a:chOff x="8460360" y="6237360"/>
            <a:chExt cx="215640" cy="215640"/>
          </a:xfrm>
        </p:grpSpPr>
        <p:sp>
          <p:nvSpPr>
            <p:cNvPr id="115" name="Rectangle 4"/>
            <p:cNvSpPr/>
            <p:nvPr/>
          </p:nvSpPr>
          <p:spPr>
            <a:xfrm>
              <a:off x="8460360" y="6237360"/>
              <a:ext cx="215640" cy="21564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16" name="Rectangle 5"/>
            <p:cNvSpPr/>
            <p:nvPr/>
          </p:nvSpPr>
          <p:spPr>
            <a:xfrm>
              <a:off x="8532000" y="6308640"/>
              <a:ext cx="72720" cy="72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28080" bIns="2808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117" name="TextBox 6"/>
          <p:cNvSpPr/>
          <p:nvPr/>
        </p:nvSpPr>
        <p:spPr>
          <a:xfrm>
            <a:off x="611640" y="1376640"/>
            <a:ext cx="8064360" cy="440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 indent="-343080" algn="just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4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Sinteza diagnosticului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1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19 indicatori evaluați pentru exercițiul 2025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2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Calificative: 3 OPTIM, 11 ACCEPTABIL, 5 DEFICITAR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3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Tablou de bord în Microsoft Access, în logică de semafor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914400">
              <a:lnSpc>
                <a:spcPct val="100000"/>
              </a:lnSpc>
              <a:buSzPct val="100000"/>
              <a:buBlip>
                <a:blip r:embed="rId4"/>
              </a:buBlip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UT Sans"/>
              </a:rPr>
              <a:t>Diagnostic actualizabil prin adăugarea unui nou an de date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8" name="Picture 1" descr=""/>
          <p:cNvPicPr/>
          <p:nvPr/>
        </p:nvPicPr>
        <p:blipFill>
          <a:blip r:embed="rId5"/>
          <a:stretch/>
        </p:blipFill>
        <p:spPr>
          <a:xfrm>
            <a:off x="395640" y="332640"/>
            <a:ext cx="1688400" cy="477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</TotalTime>
  <Application>LibreOffice/25.2.7.2$Linux_X86_64 LibreOffice_project/520$Build-2</Application>
  <AppVersion>15.0000</AppVersion>
  <Words>106</Words>
  <Paragraphs>10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2017-10-19T09:49:50Z</dcterms:created>
  <dc:creator>User</dc:creator>
  <dc:description/>
  <dc:language>en-US</dc:language>
  <cp:lastModifiedBy/>
  <dcterms:modified xsi:type="dcterms:W3CDTF">2026-06-29T19:08:33Z</dcterms:modified>
  <cp:revision>25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  <property fmtid="{D5CDD505-2E9C-101B-9397-08002B2CF9AE}" pid="3" name="Slides">
    <vt:i4>4</vt:i4>
  </property>
</Properties>
</file>