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sldIdLst>
    <p:sldId id="256" r:id="rId5"/>
    <p:sldId id="257" r:id="rId4"/>
    <p:sldId id="258" r:id="rId3"/>
    <p:sldId id="259" r:id="rId2"/>
    <p:sldId id="260" r:id="rId10"/>
    <p:sldId id="261" r:id="rId11"/>
    <p:sldId id="262" r:id="rId12"/>
    <p:sldId id="263" r:id="rId13"/>
    <p:sldId id="264" r:id="rId14"/>
    <p:sldId id="26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A63F"/>
    <a:srgbClr val="8A3D16"/>
    <a:srgbClr val="0064A0"/>
    <a:srgbClr val="288ABA"/>
    <a:srgbClr val="771D82"/>
    <a:srgbClr val="131D82"/>
    <a:srgbClr val="8CBE42"/>
    <a:srgbClr val="AA0533"/>
    <a:srgbClr val="4C2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5195" autoAdjust="0"/>
  </p:normalViewPr>
  <p:slideViewPr>
    <p:cSldViewPr>
      <p:cViewPr>
        <p:scale>
          <a:sx n="100" d="100"/>
          <a:sy n="100" d="100"/>
        </p:scale>
        <p:origin x="-1896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4.xml"/><Relationship Id="rId3" Type="http://schemas.openxmlformats.org/officeDocument/2006/relationships/slide" Target="slides/slide3.xml"/><Relationship Id="rId4" Type="http://schemas.openxmlformats.org/officeDocument/2006/relationships/slide" Target="slides/slide2.xml"/><Relationship Id="rId5" Type="http://schemas.openxmlformats.org/officeDocument/2006/relationships/slide" Target="slides/slide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3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Sistemul informatic al restaurantului</a:t>
            </a:r>
          </a:p>
          <a:p>
            <a:r>
              <a:t>Gourmet Hungaricum S.R.L.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Aplicație APSI în Microsoft Access</a:t>
            </a:r>
          </a:p>
          <a:p>
            <a:r>
              <a:t>Valer Ion NEDELEA</a:t>
            </a:r>
          </a:p>
          <a:p>
            <a:r>
              <a:t>SEAA — Contabilitate și informatică de gestiune</a:t>
            </a:r>
          </a:p>
          <a:p>
            <a:r>
              <a:t>Brașov,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Concluzii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Analiza a condus la o bază de date relațională normalizată</a:t>
            </a:r>
          </a:p>
          <a:p>
            <a:r>
              <a:t>Aplicația automatizează gestiunea comenzilor și raportarea</a:t>
            </a:r>
          </a:p>
          <a:p>
            <a:r>
              <a:t>Extensibilă: stocuri, rezervări, facturare</a:t>
            </a:r>
          </a:p>
          <a:p>
            <a:r>
              <a:t>Vă mulțumesc! Întrebări?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Contextul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Gourmet Hungaricum S.R.L. — restaurant cu specific maghiar, Brașov (CAEN 5610)</a:t>
            </a:r>
          </a:p>
          <a:p>
            <a:r>
              <a:t>Evidențe dispersate: caiet de comenzi, liste de prețuri tipărite, fișiere Excel</a:t>
            </a:r>
          </a:p>
          <a:p>
            <a:r>
              <a:t>Datele sunt greu de urmărit și de corelat</a:t>
            </a:r>
          </a:p>
          <a:p>
            <a:r>
              <a:t>Soluția: o singură bază de date relațională în Access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Obiectivele aplicației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Centralizarea clienților, angajaților, produselor și comenzilor</a:t>
            </a:r>
          </a:p>
          <a:p>
            <a:r>
              <a:t>Introducerea structurată a comenzilor</a:t>
            </a:r>
          </a:p>
          <a:p>
            <a:r>
              <a:t>Calculul automat al valorii comenzilor și al indicatorilor</a:t>
            </a:r>
          </a:p>
          <a:p>
            <a:r>
              <a:t>Rapoarte tipăribile pentru conducere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Analiza — regulile de gestiune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Un client poate avea mai multe comenzi; o comandă aparține unui singur client</a:t>
            </a:r>
          </a:p>
          <a:p>
            <a:r>
              <a:t>O comandă este preluată de un singur chelner</a:t>
            </a:r>
          </a:p>
          <a:p>
            <a:r>
              <a:t>O comandă conține mai multe produse → linii de comandă</a:t>
            </a:r>
          </a:p>
          <a:p>
            <a:r>
              <a:t>Stările comenzii: În preparare → Servită → Achitată</a:t>
            </a:r>
          </a:p>
          <a:p>
            <a:r>
              <a:t>Prețul unitar se reține la momentul comenzii (preț istoric)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Analiza funcțională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Client — plasează comanda → comandă</a:t>
            </a:r>
          </a:p>
          <a:p>
            <a:r>
              <a:t>Chelner — înregistrează comanda, asociază produsele → comandă în sistem</a:t>
            </a:r>
          </a:p>
          <a:p>
            <a:r>
              <a:t>Bucătărie — prepară produsele → listă de preparare</a:t>
            </a:r>
          </a:p>
          <a:p>
            <a:r>
              <a:t>Casier — încasează → notă de plată</a:t>
            </a:r>
          </a:p>
          <a:p>
            <a:r>
              <a:t>Manager — urmărește vânzările → rapoarte de sinteză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Fluxul unei comenzi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Client → Chelner (preia și înregistrează)</a:t>
            </a:r>
          </a:p>
          <a:p>
            <a:r>
              <a:t>→ Sistem: comandă + detalii (linii)</a:t>
            </a:r>
          </a:p>
          <a:p>
            <a:r>
              <a:t>→ Bucătărie (preparare) → Servire → Casierie (încasare)</a:t>
            </a:r>
          </a:p>
          <a:p>
            <a:r>
              <a:t>→ Manager (rapoarte)</a:t>
            </a:r>
          </a:p>
          <a:p>
            <a:r>
              <a:t>Nodul central al fluxului este baza de date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Proiectarea bazei de 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r>
              <a:t>5 entități: CLIENT, ANGAJAT, PRODUS, COMANDA, DETALIU_COMANDA</a:t>
            </a:r>
          </a:p>
          <a:p>
            <a:r>
              <a:t>DETALIU_COMANDA — tabelă de legătură (relația M:N)</a:t>
            </a:r>
          </a:p>
          <a:p>
            <a:r>
              <a:t>4 relații 1:N cu integritate referențială</a:t>
            </a:r>
          </a:p>
          <a:p>
            <a:r>
              <a:t>Normalizare până la forma normală 3 (3NF)</a:t>
            </a:r>
          </a:p>
        </p:txBody>
      </p:sp>
      <p:pic>
        <p:nvPicPr>
          <p:cNvPr id="4" name="Picture 3" descr="rel_acces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2666696"/>
            <a:ext cx="3886200" cy="26691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Aplicația în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r>
              <a:t>5 tabele, 5 ecrane, 5 interogări, 5 rapoarte</a:t>
            </a:r>
          </a:p>
          <a:p>
            <a:r>
              <a:t>Formularul de comenzi: liste derulante + subformular pentru linii</a:t>
            </a:r>
          </a:p>
          <a:p>
            <a:r>
              <a:t>Meniu principal de navigare (switchboard)</a:t>
            </a:r>
          </a:p>
        </p:txBody>
      </p:sp>
      <p:pic>
        <p:nvPicPr>
          <p:cNvPr id="4" name="Picture 3" descr="frm_comand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2653956"/>
            <a:ext cx="3886200" cy="26946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Rezultate — exemple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r>
              <a:t>Vânzări pe chelner: Munteanu 644 lei, Dragomir 462 lei</a:t>
            </a:r>
          </a:p>
          <a:p>
            <a:r>
              <a:t>Top produse: limonadă (10 buc.), gulaș (7 buc.)</a:t>
            </a:r>
          </a:p>
          <a:p>
            <a:r>
              <a:t>Cel mai activ client: Georgescu Bogdan — 256 lei</a:t>
            </a:r>
          </a:p>
          <a:p>
            <a:r>
              <a:t>Total încasări (eșantion): 1.106 lei</a:t>
            </a:r>
          </a:p>
        </p:txBody>
      </p:sp>
      <p:pic>
        <p:nvPicPr>
          <p:cNvPr id="4" name="Picture 3" descr="rpt_performan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3069762"/>
            <a:ext cx="3886200" cy="186306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106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22</cp:revision>
  <dcterms:created xsi:type="dcterms:W3CDTF">2017-10-19T09:49:50Z</dcterms:created>
  <dcterms:modified xsi:type="dcterms:W3CDTF">2017-11-20T06:30:04Z</dcterms:modified>
</cp:coreProperties>
</file>